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  <p:sldMasterId id="2147483688" r:id="rId4"/>
  </p:sldMasterIdLst>
  <p:notesMasterIdLst>
    <p:notesMasterId r:id="rId29"/>
  </p:notesMasterIdLst>
  <p:sldIdLst>
    <p:sldId id="420" r:id="rId5"/>
    <p:sldId id="279" r:id="rId6"/>
    <p:sldId id="257" r:id="rId7"/>
    <p:sldId id="822" r:id="rId8"/>
    <p:sldId id="821" r:id="rId9"/>
    <p:sldId id="421" r:id="rId10"/>
    <p:sldId id="751" r:id="rId11"/>
    <p:sldId id="754" r:id="rId12"/>
    <p:sldId id="760" r:id="rId13"/>
    <p:sldId id="762" r:id="rId14"/>
    <p:sldId id="763" r:id="rId15"/>
    <p:sldId id="818" r:id="rId16"/>
    <p:sldId id="819" r:id="rId17"/>
    <p:sldId id="820" r:id="rId18"/>
    <p:sldId id="764" r:id="rId19"/>
    <p:sldId id="808" r:id="rId20"/>
    <p:sldId id="809" r:id="rId21"/>
    <p:sldId id="811" r:id="rId22"/>
    <p:sldId id="812" r:id="rId23"/>
    <p:sldId id="813" r:id="rId24"/>
    <p:sldId id="814" r:id="rId25"/>
    <p:sldId id="815" r:id="rId26"/>
    <p:sldId id="816" r:id="rId27"/>
    <p:sldId id="418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charset="-122"/>
        <a:ea typeface="等线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885"/>
    <a:srgbClr val="5B2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3"/>
    <p:restoredTop sz="94681"/>
  </p:normalViewPr>
  <p:slideViewPr>
    <p:cSldViewPr snapToGrid="0" showGuides="1">
      <p:cViewPr varScale="1">
        <p:scale>
          <a:sx n="106" d="100"/>
          <a:sy n="106" d="100"/>
        </p:scale>
        <p:origin x="882" y="114"/>
      </p:cViewPr>
      <p:guideLst>
        <p:guide orient="horz" pos="219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6690C854-3F72-4C29-BCCA-E307CC381CF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1536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6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974CD4EE-0413-4FB2-9584-86A745DE73B0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48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64877325" y="166463663"/>
            <a:ext cx="365210725" cy="1981020612"/>
          </a:xfrm>
        </p:spPr>
      </p:sp>
      <p:sp>
        <p:nvSpPr>
          <p:cNvPr id="38915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lIns="91440" tIns="45720" rIns="91440" bIns="45720" anchor="t"/>
          <a:lstStyle/>
          <a:p>
            <a:pPr marL="171450" lvl="0" indent="-171450"/>
            <a:r>
              <a:rPr lang="en-US" altLang="zh-CN" dirty="0"/>
              <a:t>1999-2003</a:t>
            </a:r>
            <a:r>
              <a:rPr lang="zh-CN" altLang="en-US" dirty="0"/>
              <a:t>，传统外贸上网，阿里巴巴，环球资源等。那时候所有人只是通过网上展示产品，支付和成交仍然通过线下交易；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2004-2008</a:t>
            </a:r>
            <a:r>
              <a:rPr lang="zh-CN" altLang="en-US" dirty="0"/>
              <a:t>，中国主要跨境电商企业的原始资本积累的第一桶金都来源于</a:t>
            </a:r>
            <a:r>
              <a:rPr lang="en-US" altLang="zh-CN" dirty="0"/>
              <a:t>ebay</a:t>
            </a:r>
            <a:r>
              <a:rPr lang="zh-CN" altLang="en-US" dirty="0"/>
              <a:t>。那个时候赚钱最多的不是卖货，而是卖虚拟货币和游戏币，一天可以赚几十万美金，直到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ebay</a:t>
            </a:r>
            <a:r>
              <a:rPr lang="zh-CN" altLang="en-US" dirty="0"/>
              <a:t>宣布停止虚拟货币交易；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2009-2012</a:t>
            </a:r>
            <a:r>
              <a:rPr lang="zh-CN" altLang="en-US" dirty="0"/>
              <a:t>，拼谁的商品上线速度高，转化率高，采购成本低，规模化运营强。所以那时候有海量</a:t>
            </a:r>
            <a:r>
              <a:rPr lang="en-US" altLang="zh-CN" dirty="0"/>
              <a:t>SKU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2014</a:t>
            </a:r>
            <a:r>
              <a:rPr lang="zh-CN" altLang="en-US" dirty="0"/>
              <a:t>年成为中国跨境电商元年，政府在多个城市设立跨境试验区，至今已有</a:t>
            </a:r>
            <a:r>
              <a:rPr lang="en-US" altLang="zh-CN" dirty="0"/>
              <a:t>5000</a:t>
            </a:r>
            <a:r>
              <a:rPr lang="zh-CN" altLang="en-US" dirty="0"/>
              <a:t>多个跨境电商平台和</a:t>
            </a:r>
            <a:r>
              <a:rPr lang="en-US" altLang="zh-CN" dirty="0"/>
              <a:t>20</a:t>
            </a:r>
            <a:r>
              <a:rPr lang="zh-CN" altLang="en-US" dirty="0"/>
              <a:t>万家跨境电商企业。</a:t>
            </a:r>
          </a:p>
          <a:p>
            <a:pPr marL="171450" lvl="0" indent="-171450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64877325" y="166463663"/>
            <a:ext cx="365210725" cy="1981020612"/>
          </a:xfrm>
        </p:spPr>
      </p:sp>
      <p:sp>
        <p:nvSpPr>
          <p:cNvPr id="40963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lIns="91440" tIns="45720" rIns="91440" bIns="45720" anchor="t"/>
          <a:lstStyle/>
          <a:p>
            <a:pPr marL="171450" lvl="0" indent="-171450"/>
            <a:r>
              <a:rPr lang="en-US" altLang="zh-CN" dirty="0"/>
              <a:t>1999-2003</a:t>
            </a:r>
            <a:r>
              <a:rPr lang="zh-CN" altLang="en-US" dirty="0"/>
              <a:t>，传统外贸上网，阿里巴巴，环球资源等。那时候所有人只是通过网上展示产品，支付和成交仍然通过线下交易；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2004-2008</a:t>
            </a:r>
            <a:r>
              <a:rPr lang="zh-CN" altLang="en-US" dirty="0"/>
              <a:t>，中国主要跨境电商企业的原始资本积累的第一桶金都来源于</a:t>
            </a:r>
            <a:r>
              <a:rPr lang="en-US" altLang="zh-CN" dirty="0"/>
              <a:t>ebay</a:t>
            </a:r>
            <a:r>
              <a:rPr lang="zh-CN" altLang="en-US" dirty="0"/>
              <a:t>。那个时候赚钱最多的不是卖货，而是卖虚拟货币和游戏币，一天可以赚几十万美金，直到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ebay</a:t>
            </a:r>
            <a:r>
              <a:rPr lang="zh-CN" altLang="en-US" dirty="0"/>
              <a:t>宣布停止虚拟货币交易；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2009-2012</a:t>
            </a:r>
            <a:r>
              <a:rPr lang="zh-CN" altLang="en-US" dirty="0"/>
              <a:t>，拼谁的商品上线速度高，转化率高，采购成本低，规模化运营强。所以那时候有海量</a:t>
            </a:r>
            <a:r>
              <a:rPr lang="en-US" altLang="zh-CN" dirty="0"/>
              <a:t>SKU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2014</a:t>
            </a:r>
            <a:r>
              <a:rPr lang="zh-CN" altLang="en-US" dirty="0"/>
              <a:t>年成为中国跨境电商元年，政府在多个城市设立跨境试验区，至今已有</a:t>
            </a:r>
            <a:r>
              <a:rPr lang="en-US" altLang="zh-CN" dirty="0"/>
              <a:t>5000</a:t>
            </a:r>
            <a:r>
              <a:rPr lang="zh-CN" altLang="en-US" dirty="0"/>
              <a:t>多个跨境电商平台和</a:t>
            </a:r>
            <a:r>
              <a:rPr lang="en-US" altLang="zh-CN" dirty="0"/>
              <a:t>20</a:t>
            </a:r>
            <a:r>
              <a:rPr lang="zh-CN" altLang="en-US" dirty="0"/>
              <a:t>万家跨境电商企业。</a:t>
            </a:r>
          </a:p>
          <a:p>
            <a:pPr marL="171450" lvl="0" indent="-17145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964877325" y="166463663"/>
            <a:ext cx="365210725" cy="1981020612"/>
          </a:xfrm>
        </p:spPr>
      </p:sp>
      <p:sp>
        <p:nvSpPr>
          <p:cNvPr id="43011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685800" y="4343400"/>
            <a:ext cx="5486400" cy="4114800"/>
          </a:xfrm>
        </p:spPr>
        <p:txBody>
          <a:bodyPr lIns="91440" tIns="45720" rIns="91440" bIns="45720" anchor="t"/>
          <a:lstStyle/>
          <a:p>
            <a:pPr marL="171450" lvl="0" indent="-171450"/>
            <a:r>
              <a:rPr lang="en-US" altLang="zh-CN" dirty="0"/>
              <a:t>1999-2003</a:t>
            </a:r>
            <a:r>
              <a:rPr lang="zh-CN" altLang="en-US" dirty="0"/>
              <a:t>，传统外贸上网，阿里巴巴，环球资源等。那时候所有人只是通过网上展示产品，支付和成交仍然通过线下交易；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2004-2008</a:t>
            </a:r>
            <a:r>
              <a:rPr lang="zh-CN" altLang="en-US" dirty="0"/>
              <a:t>，中国主要跨境电商企业的原始资本积累的第一桶金都来源于</a:t>
            </a:r>
            <a:r>
              <a:rPr lang="en-US" altLang="zh-CN" dirty="0"/>
              <a:t>ebay</a:t>
            </a:r>
            <a:r>
              <a:rPr lang="zh-CN" altLang="en-US" dirty="0"/>
              <a:t>。那个时候赚钱最多的不是卖货，而是卖虚拟货币和游戏币，一天可以赚几十万美金，直到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ebay</a:t>
            </a:r>
            <a:r>
              <a:rPr lang="zh-CN" altLang="en-US" dirty="0"/>
              <a:t>宣布停止虚拟货币交易；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2009-2012</a:t>
            </a:r>
            <a:r>
              <a:rPr lang="zh-CN" altLang="en-US" dirty="0"/>
              <a:t>，拼谁的商品上线速度高，转化率高，采购成本低，规模化运营强。所以那时候有海量</a:t>
            </a:r>
            <a:r>
              <a:rPr lang="en-US" altLang="zh-CN" dirty="0"/>
              <a:t>SKU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71450" lvl="0" indent="-171450"/>
            <a:r>
              <a:rPr lang="en-US" altLang="zh-CN" dirty="0"/>
              <a:t>2014</a:t>
            </a:r>
            <a:r>
              <a:rPr lang="zh-CN" altLang="en-US" dirty="0"/>
              <a:t>年成为中国跨境电商元年，政府在多个城市设立跨境试验区，至今已有</a:t>
            </a:r>
            <a:r>
              <a:rPr lang="en-US" altLang="zh-CN" dirty="0"/>
              <a:t>5000</a:t>
            </a:r>
            <a:r>
              <a:rPr lang="zh-CN" altLang="en-US" dirty="0"/>
              <a:t>多个跨境电商平台和</a:t>
            </a:r>
            <a:r>
              <a:rPr lang="en-US" altLang="zh-CN" dirty="0"/>
              <a:t>20</a:t>
            </a:r>
            <a:r>
              <a:rPr lang="zh-CN" altLang="en-US" dirty="0"/>
              <a:t>万家跨境电商企业。</a:t>
            </a:r>
          </a:p>
          <a:p>
            <a:pPr marL="171450" lvl="0" indent="-171450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50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34DF5CD6-6F67-439C-9031-841A2AC350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D27B1380-83D8-460C-A5E9-399297E419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208CEEBE-9092-4FA1-933F-1F08C3948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0F46E89-9B4A-4928-980C-EA89C1C10FD1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52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等线" charset="-122"/>
                <a:ea typeface="等线" charset="-122"/>
              </a:rPr>
              <a:t>24</a:t>
            </a:fld>
            <a:endParaRPr lang="zh-CN" altLang="en-US" sz="1200">
              <a:latin typeface="等线" charset="-122"/>
              <a:ea typeface="等线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52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等线" charset="-122"/>
                <a:ea typeface="等线" charset="-122"/>
              </a:rPr>
              <a:t>4</a:t>
            </a:fld>
            <a:endParaRPr lang="zh-CN" altLang="en-US" sz="1200">
              <a:latin typeface="等线" charset="-122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16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63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35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56000"/>
                </a:schemeClr>
              </a:gs>
              <a:gs pos="0">
                <a:schemeClr val="tx1">
                  <a:lumMod val="75000"/>
                  <a:lumOff val="25000"/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fontAlgn="auto">
              <a:buFont typeface="Arial" panose="020B0604020202020204" pitchFamily="34" charset="0"/>
              <a:buNone/>
            </a:pP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56000"/>
                </a:schemeClr>
              </a:gs>
              <a:gs pos="0">
                <a:schemeClr val="tx1">
                  <a:lumMod val="75000"/>
                  <a:lumOff val="25000"/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fontAlgn="auto">
              <a:buFont typeface="Arial" panose="020B0604020202020204" pitchFamily="34" charset="0"/>
              <a:buNone/>
            </a:pP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9"/>
          <a:stretch>
            <a:fillRect/>
          </a:stretch>
        </p:blipFill>
        <p:spPr>
          <a:xfrm>
            <a:off x="5655704" y="-1"/>
            <a:ext cx="6536292" cy="6858000"/>
          </a:xfrm>
          <a:custGeom>
            <a:avLst/>
            <a:gdLst>
              <a:gd name="connsiteX0" fmla="*/ 0 w 6536292"/>
              <a:gd name="connsiteY0" fmla="*/ 0 h 6858000"/>
              <a:gd name="connsiteX1" fmla="*/ 6536292 w 6536292"/>
              <a:gd name="connsiteY1" fmla="*/ 0 h 6858000"/>
              <a:gd name="connsiteX2" fmla="*/ 6536292 w 6536292"/>
              <a:gd name="connsiteY2" fmla="*/ 6858000 h 6858000"/>
              <a:gd name="connsiteX3" fmla="*/ 5191256 w 65362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6292" h="6858000">
                <a:moveTo>
                  <a:pt x="0" y="0"/>
                </a:moveTo>
                <a:lnTo>
                  <a:pt x="6536292" y="0"/>
                </a:lnTo>
                <a:lnTo>
                  <a:pt x="6536292" y="6858000"/>
                </a:lnTo>
                <a:lnTo>
                  <a:pt x="5191256" y="6858000"/>
                </a:lnTo>
                <a:close/>
              </a:path>
            </a:pathLst>
          </a:custGeom>
          <a:ln w="57150">
            <a:solidFill>
              <a:srgbClr val="103154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9"/>
          <a:stretch>
            <a:fillRect/>
          </a:stretch>
        </p:blipFill>
        <p:spPr>
          <a:xfrm>
            <a:off x="7237048" y="-1"/>
            <a:ext cx="4954952" cy="6858000"/>
          </a:xfrm>
          <a:custGeom>
            <a:avLst/>
            <a:gdLst>
              <a:gd name="connsiteX0" fmla="*/ 3288455 w 4954952"/>
              <a:gd name="connsiteY0" fmla="*/ 0 h 6858000"/>
              <a:gd name="connsiteX1" fmla="*/ 4954952 w 4954952"/>
              <a:gd name="connsiteY1" fmla="*/ 0 h 6858000"/>
              <a:gd name="connsiteX2" fmla="*/ 4954952 w 4954952"/>
              <a:gd name="connsiteY2" fmla="*/ 6858000 h 6858000"/>
              <a:gd name="connsiteX3" fmla="*/ 2374387 w 4954952"/>
              <a:gd name="connsiteY3" fmla="*/ 6858000 h 6858000"/>
              <a:gd name="connsiteX4" fmla="*/ 0 w 4954952"/>
              <a:gd name="connsiteY4" fmla="*/ 43455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4952" h="6858000">
                <a:moveTo>
                  <a:pt x="3288455" y="0"/>
                </a:moveTo>
                <a:lnTo>
                  <a:pt x="4954952" y="0"/>
                </a:lnTo>
                <a:lnTo>
                  <a:pt x="4954952" y="6858000"/>
                </a:lnTo>
                <a:lnTo>
                  <a:pt x="2374387" y="6858000"/>
                </a:lnTo>
                <a:lnTo>
                  <a:pt x="0" y="4345536"/>
                </a:lnTo>
                <a:close/>
              </a:path>
            </a:pathLst>
          </a:custGeom>
          <a:ln w="57150">
            <a:solidFill>
              <a:srgbClr val="103154"/>
            </a:solidFill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H="1" flipV="1">
            <a:off x="8181975" y="0"/>
            <a:ext cx="4010025" cy="739775"/>
          </a:xfrm>
          <a:prstGeom prst="triangle">
            <a:avLst>
              <a:gd name="adj" fmla="val 0"/>
            </a:avLst>
          </a:prstGeom>
          <a:solidFill>
            <a:srgbClr val="10315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441325" y="760413"/>
            <a:ext cx="1617663" cy="37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zh-CN" altLang="en-US" sz="1865" strike="noStrike" noProof="1">
                <a:solidFill>
                  <a:srgbClr val="000000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1325" y="182563"/>
            <a:ext cx="815975" cy="257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kumimoji="1" lang="en-US" altLang="zh-CN" sz="1065" strike="noStrike" noProof="1">
                <a:solidFill>
                  <a:srgbClr val="000000"/>
                </a:solidFill>
                <a:latin typeface="Segoe UI Light" panose="020B0502040204020203"/>
                <a:ea typeface="+mn-ea"/>
                <a:cs typeface="Segoe UI Light" panose="020B0502040204020203"/>
              </a:rPr>
              <a:t>OfficePLUS</a:t>
            </a:r>
            <a:endParaRPr lang="zh-CN" altLang="en-US" sz="1065" strike="noStrike" noProof="1">
              <a:solidFill>
                <a:srgbClr val="000000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1325" y="760413"/>
            <a:ext cx="661988" cy="379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 fontAlgn="auto"/>
            <a:r>
              <a:rPr lang="zh-CN" altLang="en-US" sz="186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500" y="841375"/>
            <a:ext cx="1401763" cy="329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8965" fontAlgn="auto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788" y="841375"/>
            <a:ext cx="3727450" cy="3825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Century Gothic</a:t>
            </a: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  <a:cs typeface="+mn-cs"/>
              </a:rPr>
              <a:t>互联网是一个开放共享的平台</a:t>
            </a:r>
            <a:endParaRPr lang="zh-CN" altLang="en-US" sz="1335" strike="noStrike" noProof="1">
              <a:solidFill>
                <a:prstClr val="white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defTabSz="608965" fontAlgn="auto">
              <a:lnSpc>
                <a:spcPct val="130000"/>
              </a:lnSpc>
            </a:pPr>
            <a:r>
              <a:rPr kumimoji="1" lang="en-US" altLang="zh-CN" sz="1335" strike="noStrike" noProof="1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lang="zh-CN" altLang="en-US" sz="1335" strike="noStrike" noProof="1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  <a:cs typeface="+mn-cs"/>
              </a:rPr>
              <a:t> 部分设计灵感与元素来源于网络</a:t>
            </a:r>
            <a:endParaRPr lang="zh-CN" altLang="en-US" sz="1335" strike="noStrike" noProof="1">
              <a:solidFill>
                <a:prstClr val="white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defTabSz="608965" fontAlgn="auto">
              <a:lnSpc>
                <a:spcPct val="130000"/>
              </a:lnSpc>
            </a:pPr>
            <a:r>
              <a:rPr lang="zh-CN" altLang="en-US" sz="1335" strike="noStrike" noProof="1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  <a:cs typeface="+mn-cs"/>
              </a:rPr>
              <a:t>如有建议请联系 </a:t>
            </a:r>
            <a:r>
              <a:rPr lang="zh-CN" altLang="en-US" sz="1335" strike="noStrike" noProof="1">
                <a:solidFill>
                  <a:prstClr val="white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officeplus@microsoft.com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1325" y="182563"/>
            <a:ext cx="815975" cy="257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 fontAlgn="auto"/>
            <a:r>
              <a:rPr kumimoji="1" lang="en-US" altLang="zh-CN" sz="1065" strike="noStrike" noProof="1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65" strike="noStrike" noProof="1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8175" y="4459288"/>
            <a:ext cx="3295650" cy="296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 fontAlgn="auto"/>
            <a:r>
              <a:rPr kumimoji="1"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  <a:cs typeface="+mn-cs"/>
              </a:rPr>
              <a:t>点击</a:t>
            </a:r>
            <a:r>
              <a:rPr kumimoji="1" lang="en-US" altLang="zh-CN" sz="1335" strike="noStrike" noProof="1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  <a:cs typeface="+mn-cs"/>
              </a:rPr>
              <a:t>获取更多优质模板（放映模式）</a:t>
            </a:r>
            <a:endParaRPr kumimoji="1" lang="zh-CN" altLang="en-US" sz="1335" strike="noStrike" noProof="1">
              <a:solidFill>
                <a:srgbClr val="00000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12291" name="图片 3">
            <a:hlinkClick r:id="rId3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0" y="3227388"/>
            <a:ext cx="3048000" cy="403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fontAlgn="auto"/>
            <a:fld id="{7AE9E21D-52B8-4053-85EF-6339018DAAF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fontAlgn="auto"/>
            <a:fld id="{78D6AF43-86EC-412F-BA56-215C9C986D55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4"/>
            <a:ext cx="10363200" cy="1468967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43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4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3"/>
            <a:ext cx="5386917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4584"/>
            <a:ext cx="5389033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5933"/>
            <a:ext cx="5389033" cy="3949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1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56000"/>
                </a:schemeClr>
              </a:gs>
              <a:gs pos="0">
                <a:schemeClr val="tx1">
                  <a:lumMod val="75000"/>
                  <a:lumOff val="25000"/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 fontAlgn="auto">
              <a:buFont typeface="Arial" panose="020B0604020202020204" pitchFamily="34" charset="0"/>
              <a:buNone/>
            </a:pP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marL="1219200" indent="-1219200" algn="ctr" defTabSz="0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+mj-cs"/>
          <a:sym typeface="Impact" panose="020B0806030902050204" pitchFamily="34" charset="0"/>
        </a:defRPr>
      </a:lvl1pPr>
      <a:lvl2pPr marL="9144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2pPr>
      <a:lvl3pPr marL="9144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3pPr>
      <a:lvl4pPr marL="9144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4pPr>
      <a:lvl5pPr marL="9144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5pPr>
      <a:lvl6pPr marL="13716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6pPr>
      <a:lvl7pPr marL="18288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7pPr>
      <a:lvl8pPr marL="22860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8pPr>
      <a:lvl9pPr marL="2743200" indent="-914400" algn="ctr" defTabSz="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charset="-122"/>
          <a:sym typeface="Impact" panose="020B0806030902050204" pitchFamily="34" charset="0"/>
        </a:defRPr>
      </a:lvl9pPr>
    </p:titleStyle>
    <p:bodyStyle>
      <a:lvl1pPr marL="457200" indent="-4572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90600" indent="-3810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15240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21336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27432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33528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39624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45720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5181600" indent="-304800" algn="l" defTabSz="0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3BC4E6BD-0438-40ED-8AF5-238306AF2B6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2023/3/2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E9EEC7F-B32F-4805-8FF2-D54E74A3E03F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&#25958;&#29004;&#32593;&#29579;&#26641;&#24420;&#23545;&#35805;&#36328;&#22659;&#32593;&#21830;&#35885;&#32487;&#21326;&#65306;&#35762;&#36848;&#19968;&#20010;&#36328;&#22659;&#30005;&#21830;&#20256;&#22855;_&#39640;&#28165;.mp4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2451100" y="4947053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-1372552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62330" y="1832129"/>
            <a:ext cx="8375650" cy="122237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8863" y="1268997"/>
            <a:ext cx="0" cy="4320003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96518" y="2058595"/>
            <a:ext cx="837437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z="44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跨境贸易与电子商务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7896225" y="5370513"/>
            <a:ext cx="827088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13" y="4986338"/>
            <a:ext cx="571500" cy="209550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9025" y="5935663"/>
            <a:ext cx="371475" cy="13811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2575" y="4694238"/>
            <a:ext cx="301625" cy="109538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6395" name="Lullatone - checking things off of a to-do list early in the morning">
            <a:hlinkClick r:id="" action="ppaction://media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6ABC0145-E947-4ECB-B883-53A4F445F53F}"/>
              </a:ext>
            </a:extLst>
          </p:cNvPr>
          <p:cNvSpPr/>
          <p:nvPr/>
        </p:nvSpPr>
        <p:spPr>
          <a:xfrm>
            <a:off x="5873090" y="3585121"/>
            <a:ext cx="5839485" cy="140121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主讲人：毛晶莹</a:t>
            </a:r>
            <a:endParaRPr lang="en-US" altLang="zh-CN" sz="32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邮箱：</a:t>
            </a:r>
            <a:r>
              <a:rPr lang="en-US" altLang="zh-CN" sz="28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icemaojy@163.com</a:t>
            </a:r>
            <a:endParaRPr lang="zh-CN" altLang="en-US" sz="28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Group 2"/>
          <p:cNvGrpSpPr/>
          <p:nvPr/>
        </p:nvGrpSpPr>
        <p:grpSpPr>
          <a:xfrm>
            <a:off x="374650" y="0"/>
            <a:ext cx="141288" cy="960438"/>
            <a:chOff x="0" y="0"/>
            <a:chExt cx="105725" cy="721610"/>
          </a:xfrm>
        </p:grpSpPr>
        <p:sp>
          <p:nvSpPr>
            <p:cNvPr id="26626" name="矩形 4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 eaLnBrk="0" hangingPunct="0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627" name="矩形 5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 eaLnBrk="0" hangingPunct="0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652" name="Group 5"/>
          <p:cNvGrpSpPr/>
          <p:nvPr/>
        </p:nvGrpSpPr>
        <p:grpSpPr>
          <a:xfrm rot="10800000">
            <a:off x="11734800" y="6616700"/>
            <a:ext cx="141288" cy="241300"/>
            <a:chOff x="0" y="0"/>
            <a:chExt cx="105725" cy="721610"/>
          </a:xfrm>
        </p:grpSpPr>
        <p:sp>
          <p:nvSpPr>
            <p:cNvPr id="26629" name="矩形 9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 eaLnBrk="0" hangingPunct="0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630" name="矩形 10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 eaLnBrk="0" hangingPunct="0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487" name="TextBox 6"/>
          <p:cNvSpPr/>
          <p:nvPr/>
        </p:nvSpPr>
        <p:spPr>
          <a:xfrm>
            <a:off x="635000" y="241300"/>
            <a:ext cx="10420350" cy="9128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fontAlgn="base" hangingPunct="0"/>
            <a:r>
              <a:rPr lang="zh-CN" altLang="en-US" sz="3200" b="1" strike="noStrike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传统贸易与跨境电商的流程差异</a:t>
            </a:r>
            <a:endParaRPr lang="zh-CN" altLang="en-US" sz="5335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56" name="TextBox 1"/>
          <p:cNvSpPr/>
          <p:nvPr/>
        </p:nvSpPr>
        <p:spPr>
          <a:xfrm>
            <a:off x="695325" y="4959350"/>
            <a:ext cx="10844213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>
              <a:spcBef>
                <a:spcPct val="50000"/>
              </a:spcBef>
              <a:buClr>
                <a:srgbClr val="F0AB00"/>
              </a:buClr>
              <a:buSzPct val="80000"/>
            </a:pP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跨境电商有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利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可图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=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降成本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（流转成本降低带来利率） 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拓市场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（面向全球消费者） 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 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塑品牌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（消费者口碑就可以塑造品牌）</a:t>
            </a:r>
            <a:endParaRPr lang="zh-CN" altLang="en-US" sz="3200" dirty="0">
              <a:solidFill>
                <a:srgbClr val="FFC00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658" name="直接连接符 10"/>
          <p:cNvSpPr/>
          <p:nvPr/>
        </p:nvSpPr>
        <p:spPr>
          <a:xfrm>
            <a:off x="544513" y="939800"/>
            <a:ext cx="116411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</p:sp>
      <p:pic>
        <p:nvPicPr>
          <p:cNvPr id="27659" name="Picture 2" descr="G:\育英高职\网络客户关系管理实务_2015\图片素材\小人_视频.jp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0" y="7938"/>
            <a:ext cx="1100138" cy="931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1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525" y="1154113"/>
            <a:ext cx="8658225" cy="3614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" dur="1"/>
                                        <p:tgtEl>
                                          <p:spTgt spid="27649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27652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4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4" dur="1"/>
                                        <p:tgtEl>
                                          <p:spTgt spid="20487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7" dur="1"/>
                                        <p:tgtEl>
                                          <p:spTgt spid="27656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0" dur="1"/>
                                        <p:tgtEl>
                                          <p:spTgt spid="27658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3" dur="1"/>
                                        <p:tgtEl>
                                          <p:spTgt spid="27659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6" dur="1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27656" grpId="0"/>
      <p:bldP spid="276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组合 8"/>
          <p:cNvGrpSpPr/>
          <p:nvPr/>
        </p:nvGrpSpPr>
        <p:grpSpPr>
          <a:xfrm>
            <a:off x="3962400" y="550863"/>
            <a:ext cx="5427663" cy="2060575"/>
            <a:chOff x="1241" y="663"/>
            <a:chExt cx="5270" cy="324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651" name="文本框 9"/>
            <p:cNvSpPr txBox="1"/>
            <p:nvPr/>
          </p:nvSpPr>
          <p:spPr>
            <a:xfrm>
              <a:off x="1248" y="663"/>
              <a:ext cx="5257" cy="3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四、跨境电商的参与主体</a:t>
              </a:r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07" name="矩形 2"/>
          <p:cNvSpPr/>
          <p:nvPr/>
        </p:nvSpPr>
        <p:spPr>
          <a:xfrm>
            <a:off x="852488" y="1260475"/>
            <a:ext cx="10688638" cy="4400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marR="0" indent="-409575" algn="l" defTabSz="914400" fontAlgn="base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en-US" altLang="zh-CN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1.</a:t>
            </a: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跨境电商卖家</a:t>
            </a:r>
          </a:p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第一类是转型从事跨境B2C（或B2B2C）业务的传统外贸企业</a:t>
            </a:r>
            <a:endParaRPr lang="zh-CN" altLang="en-US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R="0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defRPr/>
            </a:pP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   （</a:t>
            </a:r>
            <a:r>
              <a:rPr lang="zh-CN" altLang="en-US" sz="2000" b="1" strike="noStrike" noProof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转型最容易，是跨境电商的主要来源</a:t>
            </a: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）</a:t>
            </a:r>
            <a:endParaRPr lang="zh-CN" altLang="en-US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第二类是转型做跨境电商的国内电商卖家</a:t>
            </a:r>
            <a:endParaRPr lang="zh-CN" altLang="en-US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第三类是开展了跨境电商业务的产品生产企业</a:t>
            </a:r>
            <a:endParaRPr lang="en-US" altLang="zh-CN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en-US" altLang="zh-CN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第四类是跨境电商领域的创新创业者</a:t>
            </a:r>
            <a:endParaRPr lang="en-US" altLang="zh-CN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2" dur="1"/>
                                        <p:tgtEl>
                                          <p:spTgt spid="51207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207" grpId="0"/>
      <p:bldP spid="5120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组合 8"/>
          <p:cNvGrpSpPr/>
          <p:nvPr/>
        </p:nvGrpSpPr>
        <p:grpSpPr>
          <a:xfrm>
            <a:off x="3962400" y="550863"/>
            <a:ext cx="5427663" cy="2060575"/>
            <a:chOff x="1241" y="663"/>
            <a:chExt cx="5270" cy="324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699" name="文本框 9"/>
            <p:cNvSpPr txBox="1"/>
            <p:nvPr/>
          </p:nvSpPr>
          <p:spPr>
            <a:xfrm>
              <a:off x="1248" y="663"/>
              <a:ext cx="5257" cy="3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四、跨境电商的参与主体</a:t>
              </a:r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07" name="矩形 2"/>
          <p:cNvSpPr/>
          <p:nvPr/>
        </p:nvSpPr>
        <p:spPr>
          <a:xfrm>
            <a:off x="852488" y="1260475"/>
            <a:ext cx="10688638" cy="39385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en-US" altLang="zh-CN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2.</a:t>
            </a: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跨境电商交易平台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：为跨境电商卖家和国外消费者提供信息发布或完成交易服务，是跨境电商行业的核心企业 ，有</a:t>
            </a:r>
            <a:r>
              <a:rPr lang="en-US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5000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家左右</a:t>
            </a:r>
            <a:endParaRPr kumimoji="0" lang="zh-CN" altLang="en-US" sz="2000" b="1" strike="noStrike" kern="1200" cap="none" spc="0" normalizeH="0" baseline="0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  <a:p>
            <a:pPr marR="0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defRPr/>
            </a:pP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          （ </a:t>
            </a:r>
            <a:r>
              <a:rPr lang="zh-CN" altLang="en-US" sz="2000" b="1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如速卖通、环球易购、亚马逊等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）</a:t>
            </a:r>
            <a:endParaRPr kumimoji="0" lang="zh-CN" altLang="en-US" sz="2000" b="1" strike="noStrike" kern="1200" cap="none" spc="0" normalizeH="0" baseline="0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</a:t>
            </a:r>
            <a:r>
              <a:rPr lang="en-US" altLang="zh-CN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3.</a:t>
            </a: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跨境电商服务商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：服务环节主要包含营销推广、报关商检、支付、退税、物流、</a:t>
            </a:r>
            <a:r>
              <a:rPr lang="zh-CN" altLang="en-US" sz="2000" b="1" strike="noStrike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人才培训、知识产权保护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等</a:t>
            </a:r>
            <a:r>
              <a:rPr lang="en-US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.   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如：阿里</a:t>
            </a:r>
            <a:r>
              <a:rPr lang="zh-CN" altLang="en-US" sz="2000" b="1" strike="noStrike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一达通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、Paypal、EMS</a:t>
            </a:r>
            <a:endParaRPr lang="zh-CN" altLang="en-US" sz="20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2" dur="1"/>
                                        <p:tgtEl>
                                          <p:spTgt spid="51207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207" grpId="0"/>
      <p:bldP spid="5120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组合 8"/>
          <p:cNvGrpSpPr/>
          <p:nvPr/>
        </p:nvGrpSpPr>
        <p:grpSpPr>
          <a:xfrm>
            <a:off x="3962400" y="550863"/>
            <a:ext cx="5427663" cy="2060575"/>
            <a:chOff x="1241" y="663"/>
            <a:chExt cx="5270" cy="324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747" name="文本框 9"/>
            <p:cNvSpPr txBox="1"/>
            <p:nvPr/>
          </p:nvSpPr>
          <p:spPr>
            <a:xfrm>
              <a:off x="1248" y="663"/>
              <a:ext cx="5257" cy="3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四、跨境电商的参与主体</a:t>
              </a:r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07" name="矩形 2"/>
          <p:cNvSpPr/>
          <p:nvPr/>
        </p:nvSpPr>
        <p:spPr>
          <a:xfrm>
            <a:off x="763588" y="981075"/>
            <a:ext cx="10688638" cy="149989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marR="0" indent="-409575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</a:t>
            </a: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4.跨境电商公共服务平台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：单一窗口平台（www.singlewindow.gov.cn）</a:t>
            </a:r>
            <a:r>
              <a:rPr lang="zh-CN" altLang="en-US" sz="2000" b="1" strike="noStrike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视频</a:t>
            </a:r>
            <a:r>
              <a:rPr lang="en-US" altLang="zh-CN" sz="2000" b="1" strike="noStrike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1-2</a:t>
            </a:r>
            <a:endParaRPr lang="zh-CN" altLang="en-US" sz="2000" b="1" strike="noStrike" noProof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  <a:p>
            <a:pPr marR="0" algn="l" defTabSz="914400" fontAlgn="base">
              <a:lnSpc>
                <a:spcPct val="250000"/>
              </a:lnSpc>
              <a:buClr>
                <a:srgbClr val="0099FF"/>
              </a:buClr>
              <a:buSzTx/>
              <a:buFont typeface="Wingdings" panose="05000000000000000000" charset="0"/>
              <a:defRPr/>
            </a:pPr>
            <a:r>
              <a:rPr lang="zh-CN" altLang="en-US" sz="2000" b="1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lang="zh-CN" altLang="en-US" sz="2000" strike="noStrike" noProof="1"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杭州跨境电商综试区的“六体系两平台”作为先行试点经验在全国所有的综试区进行复制推广</a:t>
            </a:r>
            <a:endParaRPr lang="zh-CN" altLang="en-US" sz="2000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1751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8263" y="2474913"/>
            <a:ext cx="6673850" cy="3797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6" dur="1"/>
                                        <p:tgtEl>
                                          <p:spTgt spid="51207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9" dur="1"/>
                                        <p:tgtEl>
                                          <p:spTgt spid="31751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1207" grpId="0"/>
      <p:bldP spid="51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组合 8"/>
          <p:cNvGrpSpPr/>
          <p:nvPr/>
        </p:nvGrpSpPr>
        <p:grpSpPr>
          <a:xfrm>
            <a:off x="3962400" y="550863"/>
            <a:ext cx="5427663" cy="2060575"/>
            <a:chOff x="1241" y="663"/>
            <a:chExt cx="5270" cy="324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795" name="文本框 9"/>
            <p:cNvSpPr txBox="1"/>
            <p:nvPr/>
          </p:nvSpPr>
          <p:spPr>
            <a:xfrm>
              <a:off x="1248" y="663"/>
              <a:ext cx="5257" cy="3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四、跨境电商的参与主体</a:t>
              </a:r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1504950"/>
            <a:ext cx="6137275" cy="438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98463" y="2035175"/>
            <a:ext cx="5202238" cy="3322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marR="0" indent="-409575" algn="l" defTabSz="914400" fontAlgn="base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  <a:defRPr/>
            </a:pPr>
            <a:r>
              <a:rPr lang="zh-CN" altLang="en-US" sz="20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 其中，线下“综合园区”平台，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即跨境电商园区，是跨境电商企业和服务商的集聚地，利用信息化手段实现园区内海关、国检、国税、外管、电商企业、物流企业等之间的流程优化，降低跨境电商企业货品通关成本，提升跨境电商产业运营效率</a:t>
            </a:r>
            <a:r>
              <a:rPr lang="zh-CN" altLang="en-US" sz="20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。</a:t>
            </a:r>
          </a:p>
          <a:p>
            <a:pPr marR="0" algn="l" defTabSz="914400" fontAlgn="base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defRPr/>
            </a:pPr>
            <a:endParaRPr lang="zh-CN" altLang="en-US" sz="20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" dur="1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0" dur="1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8"/>
          <p:cNvGrpSpPr/>
          <p:nvPr/>
        </p:nvGrpSpPr>
        <p:grpSpPr>
          <a:xfrm>
            <a:off x="976714" y="485775"/>
            <a:ext cx="9481180" cy="1076960"/>
            <a:chOff x="341" y="561"/>
            <a:chExt cx="6565" cy="1695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843" name="文本框 9"/>
            <p:cNvSpPr txBox="1"/>
            <p:nvPr/>
          </p:nvSpPr>
          <p:spPr>
            <a:xfrm>
              <a:off x="341" y="561"/>
              <a:ext cx="6565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第二节  我国跨境电商行业的发展历程、特征与趋势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4" name="矩形 2"/>
          <p:cNvSpPr/>
          <p:nvPr/>
        </p:nvSpPr>
        <p:spPr>
          <a:xfrm>
            <a:off x="823913" y="1784350"/>
            <a:ext cx="9720262" cy="318176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一、我国跨境电商行业的发展历程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sym typeface="等线" charset="-122"/>
              </a:rPr>
              <a:t>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等线" charset="-122"/>
              </a:rPr>
              <a:t>我国跨境电商行业的发展起点：1999年3月马云成立阿里巴巴，实现用互联网连接中国供应商与海外买家。按照时间阶段划分，主要经历了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等线" charset="-122"/>
              </a:rPr>
              <a:t>从信息服务、在线交易到全产业链服务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等线" charset="-122"/>
              </a:rPr>
              <a:t>的三个主要过程。</a:t>
            </a:r>
          </a:p>
        </p:txBody>
      </p:sp>
      <p:pic>
        <p:nvPicPr>
          <p:cNvPr id="32775" name="Picture 9" descr="http://www.thinkvv.com/uploadfile/article/pic/2012032100/201203210012306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4392613"/>
            <a:ext cx="2211388" cy="123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8" dur="1"/>
                                        <p:tgtEl>
                                          <p:spTgt spid="32769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1" dur="1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4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4" dur="1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7" dur="1"/>
                                        <p:tgtEl>
                                          <p:spTgt spid="32774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0" dur="1"/>
                                        <p:tgtEl>
                                          <p:spTgt spid="32775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  <p:bldP spid="20" grpId="1"/>
      <p:bldP spid="20" grpId="2"/>
      <p:bldP spid="32774" grpId="0"/>
      <p:bldP spid="3277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"/>
          <p:cNvGrpSpPr/>
          <p:nvPr/>
        </p:nvGrpSpPr>
        <p:grpSpPr>
          <a:xfrm>
            <a:off x="374650" y="0"/>
            <a:ext cx="141288" cy="960438"/>
            <a:chOff x="0" y="0"/>
            <a:chExt cx="105725" cy="721610"/>
          </a:xfrm>
        </p:grpSpPr>
        <p:sp>
          <p:nvSpPr>
            <p:cNvPr id="37890" name="矩形 4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7891" name="矩形 5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820" name="Group 5"/>
          <p:cNvGrpSpPr/>
          <p:nvPr/>
        </p:nvGrpSpPr>
        <p:grpSpPr>
          <a:xfrm rot="10800000">
            <a:off x="11734800" y="6616700"/>
            <a:ext cx="141288" cy="241300"/>
            <a:chOff x="0" y="0"/>
            <a:chExt cx="105725" cy="721610"/>
          </a:xfrm>
        </p:grpSpPr>
        <p:sp>
          <p:nvSpPr>
            <p:cNvPr id="37893" name="矩形 9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7894" name="矩形 10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823" name="TextBox 6"/>
          <p:cNvSpPr/>
          <p:nvPr/>
        </p:nvSpPr>
        <p:spPr>
          <a:xfrm>
            <a:off x="544513" y="207963"/>
            <a:ext cx="110998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（一）跨境电商1.0阶段</a:t>
            </a:r>
          </a:p>
        </p:txBody>
      </p:sp>
      <p:sp>
        <p:nvSpPr>
          <p:cNvPr id="34824" name="直接连接符 9"/>
          <p:cNvSpPr/>
          <p:nvPr/>
        </p:nvSpPr>
        <p:spPr>
          <a:xfrm>
            <a:off x="544513" y="939800"/>
            <a:ext cx="116411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4825" name="右箭头 14"/>
          <p:cNvSpPr/>
          <p:nvPr/>
        </p:nvSpPr>
        <p:spPr>
          <a:xfrm rot="5400000">
            <a:off x="-2411412" y="3684588"/>
            <a:ext cx="5851525" cy="479425"/>
          </a:xfrm>
          <a:prstGeom prst="rightArrow">
            <a:avLst>
              <a:gd name="adj1" fmla="val 50000"/>
              <a:gd name="adj2" fmla="val 49668"/>
            </a:avLst>
          </a:prstGeom>
          <a:solidFill>
            <a:srgbClr val="0069B8"/>
          </a:solidFill>
          <a:ln w="25400" cap="flat" cmpd="sng">
            <a:solidFill>
              <a:srgbClr val="395E8A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sz="1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6" name="TextBox 28"/>
          <p:cNvSpPr/>
          <p:nvPr/>
        </p:nvSpPr>
        <p:spPr>
          <a:xfrm>
            <a:off x="2868613" y="998538"/>
            <a:ext cx="6142037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主要特征：</a:t>
            </a:r>
          </a:p>
        </p:txBody>
      </p:sp>
      <p:cxnSp>
        <p:nvCxnSpPr>
          <p:cNvPr id="34827" name="直接连接符 2"/>
          <p:cNvCxnSpPr/>
          <p:nvPr/>
        </p:nvCxnSpPr>
        <p:spPr>
          <a:xfrm>
            <a:off x="696913" y="1620838"/>
            <a:ext cx="2171700" cy="3175"/>
          </a:xfrm>
          <a:prstGeom prst="line">
            <a:avLst/>
          </a:prstGeom>
          <a:ln w="12700" cap="flat" cmpd="sng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13" name="TextBox 25"/>
          <p:cNvSpPr/>
          <p:nvPr/>
        </p:nvSpPr>
        <p:spPr>
          <a:xfrm>
            <a:off x="755650" y="1119188"/>
            <a:ext cx="2112963" cy="5016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/>
            <a:r>
              <a:rPr lang="en-US" altLang="zh-CN" sz="266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 Unicode MS" panose="020B0604020202020204" charset="-122"/>
              </a:rPr>
              <a:t>1999-2003</a:t>
            </a:r>
            <a:endParaRPr lang="zh-CN" altLang="en-US" sz="2665" b="1" strike="noStrike" noProof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 Unicode MS" panose="020B0604020202020204" charset="-122"/>
            </a:endParaRPr>
          </a:p>
        </p:txBody>
      </p:sp>
      <p:sp>
        <p:nvSpPr>
          <p:cNvPr id="34829" name="TextBox 24"/>
          <p:cNvSpPr txBox="1"/>
          <p:nvPr/>
        </p:nvSpPr>
        <p:spPr>
          <a:xfrm>
            <a:off x="3013075" y="1890713"/>
            <a:ext cx="8067675" cy="3970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1999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年开始，传统外贸上网，阿里巴巴、环球资源等公司相继成立，拉开了中国跨境电商发展的序幕。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这些网站只是互联网上的黄页，将中国企业的产品信息向全球客户展示，定位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大宗交易。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 买方通过网站了解到卖方的产品信息，并通过线下洽谈成交。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支付、物流等流程都是线下完成的。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  <p:bldP spid="34825" grpId="0" animBg="1"/>
      <p:bldP spid="34826" grpId="0"/>
      <p:bldP spid="25613" grpId="0"/>
      <p:bldP spid="348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2"/>
          <p:cNvGrpSpPr/>
          <p:nvPr/>
        </p:nvGrpSpPr>
        <p:grpSpPr>
          <a:xfrm>
            <a:off x="374650" y="0"/>
            <a:ext cx="141288" cy="960438"/>
            <a:chOff x="0" y="0"/>
            <a:chExt cx="105725" cy="721610"/>
          </a:xfrm>
        </p:grpSpPr>
        <p:sp>
          <p:nvSpPr>
            <p:cNvPr id="39938" name="矩形 4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9939" name="矩形 5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868" name="Group 5"/>
          <p:cNvGrpSpPr/>
          <p:nvPr/>
        </p:nvGrpSpPr>
        <p:grpSpPr>
          <a:xfrm rot="10800000">
            <a:off x="11734800" y="6616700"/>
            <a:ext cx="141288" cy="241300"/>
            <a:chOff x="0" y="0"/>
            <a:chExt cx="105725" cy="721610"/>
          </a:xfrm>
        </p:grpSpPr>
        <p:sp>
          <p:nvSpPr>
            <p:cNvPr id="39941" name="矩形 9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9942" name="矩形 10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871" name="TextBox 6"/>
          <p:cNvSpPr/>
          <p:nvPr/>
        </p:nvSpPr>
        <p:spPr>
          <a:xfrm>
            <a:off x="544513" y="207963"/>
            <a:ext cx="110998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（二）跨境电商</a:t>
            </a:r>
            <a:r>
              <a:rPr lang="en-US" altLang="zh-CN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.0阶段</a:t>
            </a:r>
            <a:endParaRPr lang="en-US" altLang="zh-CN" sz="32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872" name="直接连接符 9"/>
          <p:cNvSpPr/>
          <p:nvPr/>
        </p:nvSpPr>
        <p:spPr>
          <a:xfrm>
            <a:off x="544513" y="939800"/>
            <a:ext cx="116411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6873" name="右箭头 14"/>
          <p:cNvSpPr/>
          <p:nvPr/>
        </p:nvSpPr>
        <p:spPr>
          <a:xfrm rot="5400000">
            <a:off x="-2411412" y="3684588"/>
            <a:ext cx="5851525" cy="479425"/>
          </a:xfrm>
          <a:prstGeom prst="rightArrow">
            <a:avLst>
              <a:gd name="adj1" fmla="val 50000"/>
              <a:gd name="adj2" fmla="val 49668"/>
            </a:avLst>
          </a:prstGeom>
          <a:solidFill>
            <a:srgbClr val="0069B8"/>
          </a:solidFill>
          <a:ln w="25400" cap="flat" cmpd="sng">
            <a:solidFill>
              <a:srgbClr val="395E8A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sz="1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4" name="TextBox 28"/>
          <p:cNvSpPr/>
          <p:nvPr/>
        </p:nvSpPr>
        <p:spPr>
          <a:xfrm>
            <a:off x="2868613" y="1060450"/>
            <a:ext cx="3932237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主要特征</a:t>
            </a:r>
            <a:endParaRPr lang="zh-CN" altLang="en-US" sz="48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Arial Unicode MS" panose="020B0604020202020204" charset="-122"/>
            </a:endParaRPr>
          </a:p>
        </p:txBody>
      </p:sp>
      <p:cxnSp>
        <p:nvCxnSpPr>
          <p:cNvPr id="36875" name="直接连接符 2"/>
          <p:cNvCxnSpPr/>
          <p:nvPr/>
        </p:nvCxnSpPr>
        <p:spPr>
          <a:xfrm>
            <a:off x="696913" y="1747838"/>
            <a:ext cx="2171700" cy="3175"/>
          </a:xfrm>
          <a:prstGeom prst="line">
            <a:avLst/>
          </a:prstGeom>
          <a:ln w="12700" cap="flat" cmpd="sng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13" name="TextBox 25"/>
          <p:cNvSpPr/>
          <p:nvPr/>
        </p:nvSpPr>
        <p:spPr>
          <a:xfrm>
            <a:off x="755650" y="1119188"/>
            <a:ext cx="2112963" cy="5016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/>
            <a:r>
              <a:rPr lang="en-US" altLang="zh-CN" sz="266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 Unicode MS" panose="020B0604020202020204" charset="-122"/>
              </a:rPr>
              <a:t>2004-2012</a:t>
            </a:r>
            <a:endParaRPr lang="en-US" sz="2665" b="1" strike="noStrike" noProof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 Unicode MS" panose="020B0604020202020204" charset="-122"/>
            </a:endParaRPr>
          </a:p>
        </p:txBody>
      </p:sp>
      <p:sp>
        <p:nvSpPr>
          <p:cNvPr id="36877" name="TextBox 24"/>
          <p:cNvSpPr txBox="1"/>
          <p:nvPr/>
        </p:nvSpPr>
        <p:spPr>
          <a:xfrm>
            <a:off x="2571750" y="1751013"/>
            <a:ext cx="8086725" cy="5016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跨境电商平台开始摆脱纯信息黄页的展示模式，逐步将线下交易、支付、物流等服务全部实现电子化，逐步发展成为在线交易平台，形成B2B（平台对企业小额交易）平台和B2C（平台对用户）平台两种模式。</a:t>
            </a: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跨境电商平台实现了后向收费模式，将“会员收费”改成以收取交易佣金为主，即按成交额来收取一定比例的佣金，同时还通过平台的营销推广服务、支付服务、物流服务等获得增值收益，从而实现了营收的多元化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36873" grpId="0" animBg="1"/>
      <p:bldP spid="36874" grpId="0"/>
      <p:bldP spid="25613" grpId="0"/>
      <p:bldP spid="368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Group 2"/>
          <p:cNvGrpSpPr/>
          <p:nvPr/>
        </p:nvGrpSpPr>
        <p:grpSpPr>
          <a:xfrm>
            <a:off x="374650" y="0"/>
            <a:ext cx="141288" cy="960438"/>
            <a:chOff x="0" y="0"/>
            <a:chExt cx="105725" cy="721610"/>
          </a:xfrm>
        </p:grpSpPr>
        <p:sp>
          <p:nvSpPr>
            <p:cNvPr id="41986" name="矩形 4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1987" name="矩形 5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964" name="Group 5"/>
          <p:cNvGrpSpPr/>
          <p:nvPr/>
        </p:nvGrpSpPr>
        <p:grpSpPr>
          <a:xfrm rot="10800000">
            <a:off x="11734800" y="6616700"/>
            <a:ext cx="141288" cy="241300"/>
            <a:chOff x="0" y="0"/>
            <a:chExt cx="105725" cy="721610"/>
          </a:xfrm>
        </p:grpSpPr>
        <p:sp>
          <p:nvSpPr>
            <p:cNvPr id="41989" name="矩形 9"/>
            <p:cNvSpPr/>
            <p:nvPr/>
          </p:nvSpPr>
          <p:spPr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1990" name="矩形 10"/>
            <p:cNvSpPr/>
            <p:nvPr/>
          </p:nvSpPr>
          <p:spPr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 lang="zh-CN" altLang="zh-CN" sz="1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967" name="TextBox 6"/>
          <p:cNvSpPr/>
          <p:nvPr/>
        </p:nvSpPr>
        <p:spPr>
          <a:xfrm>
            <a:off x="544513" y="207963"/>
            <a:ext cx="110998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（三）跨境电商</a:t>
            </a:r>
            <a:r>
              <a:rPr lang="en-US" altLang="zh-CN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.0阶段</a:t>
            </a:r>
            <a:endParaRPr lang="en-US" altLang="zh-CN" sz="3200" b="1" dirty="0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68" name="直接连接符 9"/>
          <p:cNvSpPr/>
          <p:nvPr/>
        </p:nvSpPr>
        <p:spPr>
          <a:xfrm>
            <a:off x="544513" y="939800"/>
            <a:ext cx="116411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40969" name="右箭头 14"/>
          <p:cNvSpPr/>
          <p:nvPr/>
        </p:nvSpPr>
        <p:spPr>
          <a:xfrm rot="5400000">
            <a:off x="-2411412" y="3684588"/>
            <a:ext cx="5851525" cy="479425"/>
          </a:xfrm>
          <a:prstGeom prst="rightArrow">
            <a:avLst>
              <a:gd name="adj1" fmla="val 50000"/>
              <a:gd name="adj2" fmla="val 49668"/>
            </a:avLst>
          </a:prstGeom>
          <a:solidFill>
            <a:srgbClr val="0069B8"/>
          </a:solidFill>
          <a:ln w="25400" cap="flat" cmpd="sng">
            <a:solidFill>
              <a:srgbClr val="395E8A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 sz="100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70" name="TextBox 28"/>
          <p:cNvSpPr/>
          <p:nvPr/>
        </p:nvSpPr>
        <p:spPr>
          <a:xfrm>
            <a:off x="2868613" y="1103313"/>
            <a:ext cx="296862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 Unicode MS" panose="020B0604020202020204" charset="-122"/>
              </a:rPr>
              <a:t>主要特征</a:t>
            </a:r>
          </a:p>
        </p:txBody>
      </p:sp>
      <p:cxnSp>
        <p:nvCxnSpPr>
          <p:cNvPr id="40971" name="直接连接符 2"/>
          <p:cNvCxnSpPr/>
          <p:nvPr/>
        </p:nvCxnSpPr>
        <p:spPr>
          <a:xfrm>
            <a:off x="696913" y="1747838"/>
            <a:ext cx="2171700" cy="3175"/>
          </a:xfrm>
          <a:prstGeom prst="line">
            <a:avLst/>
          </a:prstGeom>
          <a:ln w="12700" cap="flat" cmpd="sng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13" name="TextBox 25"/>
          <p:cNvSpPr/>
          <p:nvPr/>
        </p:nvSpPr>
        <p:spPr>
          <a:xfrm>
            <a:off x="755650" y="1119188"/>
            <a:ext cx="2112963" cy="911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fontAlgn="base"/>
            <a:r>
              <a:rPr lang="en-US" altLang="zh-CN" sz="2660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 Unicode MS" panose="020B0604020202020204" charset="-122"/>
              </a:rPr>
              <a:t>2013-</a:t>
            </a:r>
            <a:r>
              <a:rPr lang="zh-CN" altLang="en-US" sz="2660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Arial Unicode MS" panose="020B0604020202020204" charset="-122"/>
              </a:rPr>
              <a:t>至今</a:t>
            </a:r>
            <a:endParaRPr lang="zh-CN" altLang="en-US" sz="2660" b="1" strike="noStrike" noProof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 Unicode MS" panose="020B0604020202020204" charset="-122"/>
            </a:endParaRPr>
          </a:p>
          <a:p>
            <a:pPr fontAlgn="base"/>
            <a:endParaRPr lang="zh-CN" altLang="en-US" sz="2665" b="1" strike="noStrike" noProof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Arial Unicode MS" panose="020B0604020202020204" charset="-122"/>
            </a:endParaRPr>
          </a:p>
        </p:txBody>
      </p:sp>
      <p:sp>
        <p:nvSpPr>
          <p:cNvPr id="40973" name="TextBox 24"/>
          <p:cNvSpPr txBox="1"/>
          <p:nvPr/>
        </p:nvSpPr>
        <p:spPr>
          <a:xfrm>
            <a:off x="1692275" y="2030413"/>
            <a:ext cx="8175625" cy="3630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2013年是跨境电商转型发展的重要一年。</a:t>
            </a: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在跨境电商3.0阶段，主要跨境电商平台的服务全面升级，承载能力更强，实现了线上服务和线下服务融合的全产业链服务。</a:t>
            </a: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典型特征：</a:t>
            </a: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参与主体多样化，品牌化经营趋势明显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一站式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综合</a:t>
            </a: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、多</a:t>
            </a: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平台模式</a:t>
            </a:r>
            <a:r>
              <a:rPr lang="zh-CN" alt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共存、</a:t>
            </a: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跨境移动电商快速发展。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sz="20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/>
      <p:bldP spid="40969" grpId="0" animBg="1"/>
      <p:bldP spid="40970" grpId="0"/>
      <p:bldP spid="25613" grpId="0"/>
      <p:bldP spid="409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组合 8"/>
          <p:cNvGrpSpPr/>
          <p:nvPr/>
        </p:nvGrpSpPr>
        <p:grpSpPr>
          <a:xfrm>
            <a:off x="3524250" y="550863"/>
            <a:ext cx="6538913" cy="1076325"/>
            <a:chOff x="815" y="663"/>
            <a:chExt cx="6349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035" name="文本框 9"/>
            <p:cNvSpPr txBox="1"/>
            <p:nvPr/>
          </p:nvSpPr>
          <p:spPr>
            <a:xfrm>
              <a:off x="815" y="663"/>
              <a:ext cx="6349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二、我国跨境电商行业的发展特征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038" name="矩形 2"/>
          <p:cNvSpPr/>
          <p:nvPr/>
        </p:nvSpPr>
        <p:spPr>
          <a:xfrm>
            <a:off x="996950" y="1374775"/>
            <a:ext cx="1022191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（一）跨境电商市场交易的规模持续稳步增长</a:t>
            </a:r>
          </a:p>
          <a:p>
            <a:pPr>
              <a:lnSpc>
                <a:spcPct val="150000"/>
              </a:lnSpc>
              <a:buSzTx/>
            </a:pP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  <p:pic>
        <p:nvPicPr>
          <p:cNvPr id="44039" name="图片 11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2408238"/>
            <a:ext cx="7618412" cy="3146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384A1C2-3572-4623-A3FB-6911D765F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20453"/>
              </p:ext>
            </p:extLst>
          </p:nvPr>
        </p:nvGraphicFramePr>
        <p:xfrm>
          <a:off x="1055688" y="1341438"/>
          <a:ext cx="10153650" cy="446405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3513680">
                  <a:extLst>
                    <a:ext uri="{9D8B030D-6E8A-4147-A177-3AD203B41FA5}">
                      <a16:colId xmlns:a16="http://schemas.microsoft.com/office/drawing/2014/main" val="3012990191"/>
                    </a:ext>
                  </a:extLst>
                </a:gridCol>
                <a:gridCol w="2303940">
                  <a:extLst>
                    <a:ext uri="{9D8B030D-6E8A-4147-A177-3AD203B41FA5}">
                      <a16:colId xmlns:a16="http://schemas.microsoft.com/office/drawing/2014/main" val="2486414184"/>
                    </a:ext>
                  </a:extLst>
                </a:gridCol>
                <a:gridCol w="4336030">
                  <a:extLst>
                    <a:ext uri="{9D8B030D-6E8A-4147-A177-3AD203B41FA5}">
                      <a16:colId xmlns:a16="http://schemas.microsoft.com/office/drawing/2014/main" val="1789819795"/>
                    </a:ext>
                  </a:extLst>
                </a:gridCol>
              </a:tblGrid>
              <a:tr h="8928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评价方式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分数占比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提交时间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3121941125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zh-CN" sz="3200" b="1" kern="100">
                          <a:effectLst/>
                          <a:latin typeface="+mj-ea"/>
                          <a:ea typeface="+mj-ea"/>
                        </a:rPr>
                        <a:t>平时作业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effectLst/>
                          <a:latin typeface="+mj-ea"/>
                          <a:ea typeface="+mj-ea"/>
                        </a:rPr>
                        <a:t>15%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布置时规定完成期限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256709847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zh-CN" sz="3200" b="1" kern="100">
                          <a:effectLst/>
                          <a:latin typeface="+mj-ea"/>
                          <a:ea typeface="+mj-ea"/>
                        </a:rPr>
                        <a:t>课堂案例讨论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10%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布置时规定完成期限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1000630209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zh-CN" sz="3200" b="1" kern="100">
                          <a:effectLst/>
                          <a:latin typeface="+mj-ea"/>
                          <a:ea typeface="+mj-ea"/>
                        </a:rPr>
                        <a:t>出勤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15%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课堂随机点名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2007220863"/>
                  </a:ext>
                </a:extLst>
              </a:tr>
              <a:tr h="8928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zh-CN" sz="3200" b="1" kern="100" dirty="0">
                          <a:effectLst/>
                          <a:latin typeface="+mj-ea"/>
                          <a:ea typeface="+mj-ea"/>
                        </a:rPr>
                        <a:t>期末</a:t>
                      </a:r>
                      <a:r>
                        <a:rPr lang="zh-CN" altLang="en-US" sz="3200" b="1" kern="100" dirty="0">
                          <a:effectLst/>
                          <a:latin typeface="+mj-ea"/>
                          <a:ea typeface="+mj-ea"/>
                        </a:rPr>
                        <a:t>论文</a:t>
                      </a:r>
                      <a:endParaRPr lang="zh-CN" sz="32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>
                          <a:effectLst/>
                          <a:latin typeface="+mj-ea"/>
                          <a:ea typeface="+mj-ea"/>
                        </a:rPr>
                        <a:t>60%</a:t>
                      </a:r>
                      <a:endParaRPr lang="zh-CN" sz="3200" b="1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3200" b="1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布置时规定完成期限</a:t>
                      </a:r>
                      <a:endParaRPr lang="zh-CN" altLang="zh-CN" sz="3200" b="1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 anchor="ctr"/>
                </a:tc>
                <a:extLst>
                  <a:ext uri="{0D108BD9-81ED-4DB2-BD59-A6C34878D82A}">
                    <a16:rowId xmlns:a16="http://schemas.microsoft.com/office/drawing/2014/main" val="34525117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组合 8"/>
          <p:cNvGrpSpPr/>
          <p:nvPr/>
        </p:nvGrpSpPr>
        <p:grpSpPr>
          <a:xfrm>
            <a:off x="3524250" y="550863"/>
            <a:ext cx="6538913" cy="1076325"/>
            <a:chOff x="815" y="663"/>
            <a:chExt cx="6349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083" name="文本框 9"/>
            <p:cNvSpPr txBox="1"/>
            <p:nvPr/>
          </p:nvSpPr>
          <p:spPr>
            <a:xfrm>
              <a:off x="815" y="663"/>
              <a:ext cx="6349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二、我国跨境电商行业的发展特征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086" name="矩形 2"/>
          <p:cNvSpPr/>
          <p:nvPr/>
        </p:nvSpPr>
        <p:spPr>
          <a:xfrm>
            <a:off x="996950" y="1374775"/>
            <a:ext cx="1022191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（二）出口跨境电商B2B模式占据绝对主流地位</a:t>
            </a:r>
          </a:p>
          <a:p>
            <a:pPr>
              <a:lnSpc>
                <a:spcPct val="150000"/>
              </a:lnSpc>
              <a:buSzTx/>
            </a:pP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  <p:pic>
        <p:nvPicPr>
          <p:cNvPr id="46087" name="图片 1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88" y="2316163"/>
            <a:ext cx="6645275" cy="337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组合 8"/>
          <p:cNvGrpSpPr/>
          <p:nvPr/>
        </p:nvGrpSpPr>
        <p:grpSpPr>
          <a:xfrm>
            <a:off x="3524250" y="550863"/>
            <a:ext cx="6538913" cy="1076325"/>
            <a:chOff x="815" y="663"/>
            <a:chExt cx="6349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131" name="文本框 9"/>
            <p:cNvSpPr txBox="1"/>
            <p:nvPr/>
          </p:nvSpPr>
          <p:spPr>
            <a:xfrm>
              <a:off x="815" y="663"/>
              <a:ext cx="6349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二、我国跨境电商行业的发展特征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134" name="矩形 2"/>
          <p:cNvSpPr/>
          <p:nvPr/>
        </p:nvSpPr>
        <p:spPr>
          <a:xfrm>
            <a:off x="996950" y="1374775"/>
            <a:ext cx="10221913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（三）发达国家是跨境电商出口的主要目的地</a:t>
            </a:r>
          </a:p>
          <a:p>
            <a:pPr>
              <a:lnSpc>
                <a:spcPct val="150000"/>
              </a:lnSpc>
              <a:buSzTx/>
            </a:pP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  <p:pic>
        <p:nvPicPr>
          <p:cNvPr id="48135" name="图片 15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2263775"/>
            <a:ext cx="5299075" cy="375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组合 8"/>
          <p:cNvGrpSpPr/>
          <p:nvPr/>
        </p:nvGrpSpPr>
        <p:grpSpPr>
          <a:xfrm>
            <a:off x="3524250" y="550863"/>
            <a:ext cx="6538913" cy="1076325"/>
            <a:chOff x="815" y="663"/>
            <a:chExt cx="6349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179" name="文本框 9"/>
            <p:cNvSpPr txBox="1"/>
            <p:nvPr/>
          </p:nvSpPr>
          <p:spPr>
            <a:xfrm>
              <a:off x="815" y="663"/>
              <a:ext cx="6349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二、我国跨境电商行业的发展特征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82" name="矩形 2"/>
          <p:cNvSpPr/>
          <p:nvPr/>
        </p:nvSpPr>
        <p:spPr>
          <a:xfrm>
            <a:off x="996950" y="1374775"/>
            <a:ext cx="10221913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（四）出口跨境电商卖家和买家分布呈区域集聚特征</a:t>
            </a:r>
          </a:p>
          <a:p>
            <a:pPr>
              <a:lnSpc>
                <a:spcPct val="150000"/>
              </a:lnSpc>
              <a:buSzTx/>
            </a:pP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  <p:pic>
        <p:nvPicPr>
          <p:cNvPr id="50183" name="图片 14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333625"/>
            <a:ext cx="5808663" cy="365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8"/>
          <p:cNvGrpSpPr/>
          <p:nvPr/>
        </p:nvGrpSpPr>
        <p:grpSpPr>
          <a:xfrm>
            <a:off x="3962400" y="550863"/>
            <a:ext cx="5837238" cy="2060575"/>
            <a:chOff x="1241" y="663"/>
            <a:chExt cx="5667" cy="3243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227" name="文本框 9"/>
            <p:cNvSpPr txBox="1"/>
            <p:nvPr/>
          </p:nvSpPr>
          <p:spPr>
            <a:xfrm>
              <a:off x="1248" y="663"/>
              <a:ext cx="5660" cy="32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　三、跨境电商行业发展趋势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06" name="矩形 2"/>
          <p:cNvSpPr/>
          <p:nvPr/>
        </p:nvSpPr>
        <p:spPr>
          <a:xfrm>
            <a:off x="2498725" y="1168400"/>
            <a:ext cx="6892925" cy="5262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跨境电商仍将保持快速发展的势头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跨境电商对产品品质要求越来越高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新技术对跨境电商发展起显著作用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跨境电商将朝着移动化的方向发展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跨境B2B电商模式仍将是业界主流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跨境电商服务将朝综合化方向演进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跨境电商将受到更严格的政府监管 </a:t>
            </a:r>
          </a:p>
        </p:txBody>
      </p:sp>
      <p:pic>
        <p:nvPicPr>
          <p:cNvPr id="19463" name="Picture 9" descr="http://www.thinkvv.com/uploadfile/article/pic/2012032100/201203210012306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250" y="3319463"/>
            <a:ext cx="2211388" cy="1235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  <p:bldP spid="20" grpId="1"/>
      <p:bldP spid="20" grpId="2"/>
      <p:bldP spid="51206" grpId="0"/>
      <p:bldP spid="5120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2451100" y="4947053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-1372552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986229" y="632007"/>
            <a:ext cx="5834063" cy="122237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8863" y="1268997"/>
            <a:ext cx="0" cy="4320003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22622" y="721677"/>
            <a:ext cx="5124261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 fontAlgn="auto"/>
            <a:r>
              <a:rPr lang="zh-CN" altLang="en-US" sz="54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本章小结</a:t>
            </a:r>
            <a:endParaRPr lang="zh-CN" altLang="en-US" sz="5400" b="1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7896225" y="5370513"/>
            <a:ext cx="827088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13" y="4986338"/>
            <a:ext cx="571500" cy="209550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9025" y="5935663"/>
            <a:ext cx="371475" cy="13811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2575" y="4694238"/>
            <a:ext cx="301625" cy="109538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54283" name="Lullatone - checking things off of a to-do list early in the morning">
            <a:hlinkClick r:id="" action="ppaction://media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30327A40-1915-45D2-A476-73819D35AB73}"/>
              </a:ext>
            </a:extLst>
          </p:cNvPr>
          <p:cNvSpPr/>
          <p:nvPr/>
        </p:nvSpPr>
        <p:spPr>
          <a:xfrm>
            <a:off x="2462544" y="1944052"/>
            <a:ext cx="6729929" cy="36742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跨境电商的概念</a:t>
            </a: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与国内电商、传统贸易的主要区别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的主要参与主体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我国</a:t>
            </a: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的发展历程和主要特征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9575" indent="-409575">
              <a:lnSpc>
                <a:spcPct val="20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的发展趋势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C159D4-922A-4187-9A29-499756C7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83"/>
            <a:ext cx="10515600" cy="4818680"/>
          </a:xfrm>
        </p:spPr>
        <p:txBody>
          <a:bodyPr/>
          <a:lstStyle/>
          <a:p>
            <a:pPr marL="0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推荐教材：《跨境电子商务概论》（第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版），郑秀田编著，人民邮电出版社，出版时间：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月。</a:t>
            </a:r>
          </a:p>
          <a:p>
            <a:pPr marL="0"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参考资料：</a:t>
            </a:r>
          </a:p>
          <a:p>
            <a:pPr marL="0"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】《跨境电子商务》（第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版），秦良娟编著，中国人民大学出版社，出版时间：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月。</a:t>
            </a:r>
          </a:p>
          <a:p>
            <a:pPr marL="0">
              <a:lnSpc>
                <a:spcPct val="13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】《跨境电子商务实务》（第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版），青岛英谷教育科技股份有限公司，白城师范学院编著，西安电子科技大学出版社，出版时间：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78595-F73E-459A-912A-000246FB9A1D}"/>
              </a:ext>
            </a:extLst>
          </p:cNvPr>
          <p:cNvSpPr/>
          <p:nvPr/>
        </p:nvSpPr>
        <p:spPr>
          <a:xfrm>
            <a:off x="3087246" y="523775"/>
            <a:ext cx="5567868" cy="79735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BBD4CD-F323-465C-9606-E895630CFEC8}"/>
              </a:ext>
            </a:extLst>
          </p:cNvPr>
          <p:cNvSpPr txBox="1"/>
          <p:nvPr/>
        </p:nvSpPr>
        <p:spPr>
          <a:xfrm>
            <a:off x="3322620" y="613243"/>
            <a:ext cx="51242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 fontAlgn="auto"/>
            <a:r>
              <a:rPr lang="zh-CN" altLang="en-US" sz="40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参考资料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2451100" y="4947053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-1372552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87246" y="523775"/>
            <a:ext cx="5567868" cy="79735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8863" y="1268997"/>
            <a:ext cx="0" cy="4320003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22620" y="613243"/>
            <a:ext cx="51242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 fontAlgn="auto"/>
            <a:r>
              <a:rPr lang="zh-CN" altLang="en-US" sz="40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课程内容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7896225" y="5370513"/>
            <a:ext cx="827088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13" y="4986338"/>
            <a:ext cx="571500" cy="209550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9025" y="5935663"/>
            <a:ext cx="371475" cy="13811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2575" y="4694238"/>
            <a:ext cx="301625" cy="109538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54283" name="Lullatone - checking things off of a to-do list early in the morning">
            <a:hlinkClick r:id="" action="ppaction://media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30327A40-1915-45D2-A476-73819D35AB73}"/>
              </a:ext>
            </a:extLst>
          </p:cNvPr>
          <p:cNvSpPr/>
          <p:nvPr/>
        </p:nvSpPr>
        <p:spPr>
          <a:xfrm>
            <a:off x="2451102" y="1770270"/>
            <a:ext cx="6729929" cy="390504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60000" indent="-409575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跨境贸易与电子商务概述</a:t>
            </a: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</a:t>
            </a: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的理论基础与模式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</a:t>
            </a: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支付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</a:t>
            </a:r>
            <a:r>
              <a:rPr lang="zh-CN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网络营销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跨境电商选品与平台选择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跨境电商物流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360000" indent="-409575">
              <a:lnSpc>
                <a:spcPct val="150000"/>
              </a:lnSpc>
              <a:buClr>
                <a:srgbClr val="0099FF"/>
              </a:buClr>
              <a:buSzTx/>
              <a:buFont typeface="Wingdings" panose="05000000000000000000" charset="0"/>
              <a:buChar char="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章 跨境电商代运营服务</a:t>
            </a:r>
            <a:endParaRPr lang="zh-CN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1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 rot="16200000" flipH="1" flipV="1">
            <a:off x="2451100" y="4947053"/>
            <a:ext cx="0" cy="21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 flipV="1">
            <a:off x="-13725525" y="2704371"/>
            <a:ext cx="0" cy="5760000"/>
          </a:xfrm>
          <a:prstGeom prst="line">
            <a:avLst/>
          </a:prstGeom>
          <a:ln w="952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14625" y="2390775"/>
            <a:ext cx="8375650" cy="1222375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8863" y="1268997"/>
            <a:ext cx="0" cy="4320003"/>
          </a:xfrm>
          <a:prstGeom prst="line">
            <a:avLst/>
          </a:prstGeom>
          <a:ln w="28575">
            <a:gradFill>
              <a:gsLst>
                <a:gs pos="20000">
                  <a:srgbClr val="91ABCB"/>
                </a:gs>
                <a:gs pos="42000">
                  <a:srgbClr val="304864"/>
                </a:gs>
                <a:gs pos="60000">
                  <a:srgbClr val="304864"/>
                </a:gs>
                <a:gs pos="1818">
                  <a:srgbClr val="D5DFEB"/>
                </a:gs>
                <a:gs pos="99091">
                  <a:srgbClr val="D5DFEB"/>
                </a:gs>
                <a:gs pos="81000">
                  <a:srgbClr val="91ABCB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714625" y="2648585"/>
            <a:ext cx="8374378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z="40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第</a:t>
            </a:r>
            <a:r>
              <a:rPr lang="en-US" altLang="zh-CN" sz="40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</a:t>
            </a:r>
            <a:r>
              <a:rPr lang="zh-CN" altLang="en-US" sz="4000" b="1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章  跨境贸易与电子商务概述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7896225" y="5370513"/>
            <a:ext cx="827088" cy="304800"/>
          </a:xfrm>
          <a:prstGeom prst="parallelogram">
            <a:avLst>
              <a:gd name="adj" fmla="val 66565"/>
            </a:avLst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平行四边形 16"/>
          <p:cNvSpPr>
            <a:spLocks noChangeAspect="1"/>
          </p:cNvSpPr>
          <p:nvPr/>
        </p:nvSpPr>
        <p:spPr>
          <a:xfrm>
            <a:off x="9726613" y="4986338"/>
            <a:ext cx="571500" cy="209550"/>
          </a:xfrm>
          <a:prstGeom prst="parallelogram">
            <a:avLst>
              <a:gd name="adj" fmla="val 66565"/>
            </a:avLst>
          </a:prstGeom>
          <a:solidFill>
            <a:srgbClr val="91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8" name="平行四边形 17"/>
          <p:cNvSpPr>
            <a:spLocks noChangeAspect="1"/>
          </p:cNvSpPr>
          <p:nvPr/>
        </p:nvSpPr>
        <p:spPr>
          <a:xfrm>
            <a:off x="11249025" y="5935663"/>
            <a:ext cx="371475" cy="138113"/>
          </a:xfrm>
          <a:prstGeom prst="parallelogram">
            <a:avLst>
              <a:gd name="adj" fmla="val 66565"/>
            </a:avLst>
          </a:prstGeom>
          <a:solidFill>
            <a:srgbClr val="225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9" name="平行四边形 18"/>
          <p:cNvSpPr>
            <a:spLocks noChangeAspect="1"/>
          </p:cNvSpPr>
          <p:nvPr/>
        </p:nvSpPr>
        <p:spPr>
          <a:xfrm>
            <a:off x="11712575" y="4694238"/>
            <a:ext cx="301625" cy="109538"/>
          </a:xfrm>
          <a:prstGeom prst="parallelogram">
            <a:avLst>
              <a:gd name="adj" fmla="val 66565"/>
            </a:avLst>
          </a:prstGeom>
          <a:solidFill>
            <a:srgbClr val="30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6395" name="Lullatone - checking things off of a to-do list early in the morning">
            <a:hlinkClick r:id="" action="ppaction://media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81050"/>
            <a:ext cx="609600" cy="609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970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组合 31"/>
          <p:cNvGrpSpPr/>
          <p:nvPr/>
        </p:nvGrpSpPr>
        <p:grpSpPr>
          <a:xfrm>
            <a:off x="303213" y="98425"/>
            <a:ext cx="5710237" cy="6365875"/>
            <a:chOff x="5" y="-1325"/>
            <a:chExt cx="9113" cy="10800"/>
          </a:xfrm>
        </p:grpSpPr>
        <p:sp>
          <p:nvSpPr>
            <p:cNvPr id="3" name="矩形 2"/>
            <p:cNvSpPr/>
            <p:nvPr/>
          </p:nvSpPr>
          <p:spPr>
            <a:xfrm>
              <a:off x="5" y="-1325"/>
              <a:ext cx="9113" cy="10800"/>
            </a:xfrm>
            <a:prstGeom prst="rect">
              <a:avLst/>
            </a:prstGeom>
            <a:solidFill>
              <a:srgbClr val="18478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solidFill>
                  <a:prstClr val="white"/>
                </a:solidFill>
              </a:endParaRPr>
            </a:p>
          </p:txBody>
        </p:sp>
        <p:grpSp>
          <p:nvGrpSpPr>
            <p:cNvPr id="18435" name="组合 27"/>
            <p:cNvGrpSpPr/>
            <p:nvPr/>
          </p:nvGrpSpPr>
          <p:grpSpPr>
            <a:xfrm>
              <a:off x="2844" y="827"/>
              <a:ext cx="3436" cy="7127"/>
              <a:chOff x="2091" y="467"/>
              <a:chExt cx="3436" cy="7127"/>
            </a:xfrm>
          </p:grpSpPr>
          <p:sp>
            <p:nvSpPr>
              <p:cNvPr id="18436" name="文本框 3"/>
              <p:cNvSpPr txBox="1"/>
              <p:nvPr/>
            </p:nvSpPr>
            <p:spPr>
              <a:xfrm>
                <a:off x="2830" y="953"/>
                <a:ext cx="2549" cy="64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等线" charset="-122"/>
                  </a:rPr>
                  <a:t>跨境贸易与电子商务概述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091" y="467"/>
                <a:ext cx="3436" cy="7127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415" name="组合 28"/>
          <p:cNvGrpSpPr/>
          <p:nvPr/>
        </p:nvGrpSpPr>
        <p:grpSpPr>
          <a:xfrm>
            <a:off x="6353175" y="1524000"/>
            <a:ext cx="5202238" cy="719138"/>
            <a:chOff x="9683" y="2629"/>
            <a:chExt cx="8194" cy="1134"/>
          </a:xfrm>
        </p:grpSpPr>
        <p:sp>
          <p:nvSpPr>
            <p:cNvPr id="8" name="圆角矩形 7"/>
            <p:cNvSpPr/>
            <p:nvPr/>
          </p:nvSpPr>
          <p:spPr>
            <a:xfrm>
              <a:off x="9683" y="2629"/>
              <a:ext cx="8194" cy="113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40" name="文本框 8"/>
            <p:cNvSpPr txBox="1"/>
            <p:nvPr/>
          </p:nvSpPr>
          <p:spPr>
            <a:xfrm>
              <a:off x="9790" y="2833"/>
              <a:ext cx="6136" cy="7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第一节  跨境电商导论</a:t>
              </a:r>
            </a:p>
          </p:txBody>
        </p:sp>
      </p:grpSp>
      <p:grpSp>
        <p:nvGrpSpPr>
          <p:cNvPr id="17418" name="组合 29"/>
          <p:cNvGrpSpPr/>
          <p:nvPr/>
        </p:nvGrpSpPr>
        <p:grpSpPr>
          <a:xfrm>
            <a:off x="6261100" y="3106738"/>
            <a:ext cx="5457825" cy="1077912"/>
            <a:chOff x="9217" y="4624"/>
            <a:chExt cx="10039" cy="1134"/>
          </a:xfrm>
        </p:grpSpPr>
        <p:sp>
          <p:nvSpPr>
            <p:cNvPr id="11" name="圆角矩形 10"/>
            <p:cNvSpPr/>
            <p:nvPr/>
          </p:nvSpPr>
          <p:spPr>
            <a:xfrm>
              <a:off x="9217" y="4624"/>
              <a:ext cx="10039" cy="113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259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b="1" strike="noStrike" noProof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43" name="文本框 11"/>
            <p:cNvSpPr txBox="1"/>
            <p:nvPr/>
          </p:nvSpPr>
          <p:spPr>
            <a:xfrm>
              <a:off x="9596" y="4832"/>
              <a:ext cx="9362" cy="8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4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第二节  我国跨境电商行业发展历程、特征与趋势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组合 8"/>
          <p:cNvGrpSpPr/>
          <p:nvPr/>
        </p:nvGrpSpPr>
        <p:grpSpPr>
          <a:xfrm>
            <a:off x="3962400" y="550863"/>
            <a:ext cx="5427663" cy="1076325"/>
            <a:chOff x="1241" y="663"/>
            <a:chExt cx="5270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483" name="文本框 9"/>
            <p:cNvSpPr txBox="1"/>
            <p:nvPr/>
          </p:nvSpPr>
          <p:spPr>
            <a:xfrm>
              <a:off x="1248" y="663"/>
              <a:ext cx="5257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一、 跨境电商概念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1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838" y="5130800"/>
            <a:ext cx="2301875" cy="153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2"/>
          <p:cNvSpPr/>
          <p:nvPr/>
        </p:nvSpPr>
        <p:spPr>
          <a:xfrm>
            <a:off x="1109663" y="1757363"/>
            <a:ext cx="10223500" cy="44590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SzTx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跨境电商是指：来自于不同国家或地区的买卖参与者，在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跨境电商平台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上进行交易、完成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跨境支付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结算，通过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跨境物流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配送商品，最终完成交易，并形成了可跟踪、收集、存储、共享和应用大数据的一种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国际贸易新模式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 </a:t>
            </a:r>
          </a:p>
          <a:p>
            <a:pPr>
              <a:lnSpc>
                <a:spcPct val="150000"/>
              </a:lnSpc>
              <a:buSzTx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要点：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有别于海淘、海购等概念的核心特征在于，跨境电商模式有可以跟踪、共享和应用的大数据，包括</a:t>
            </a:r>
            <a:r>
              <a:rPr lang="zh-CN" altLang="en-US" sz="2400" u="sng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信息流数据、货物流数据和资金流数据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50000"/>
              </a:lnSpc>
              <a:buSzTx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（视频：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1-1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跨境电商究竟是什么）</a:t>
            </a:r>
          </a:p>
          <a:p>
            <a:pPr>
              <a:lnSpc>
                <a:spcPct val="150000"/>
              </a:lnSpc>
              <a:buSzTx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8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  <p:bldP spid="20" grpId="1"/>
      <p:bldP spid="20" grpId="2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组合 8"/>
          <p:cNvGrpSpPr/>
          <p:nvPr/>
        </p:nvGrpSpPr>
        <p:grpSpPr>
          <a:xfrm>
            <a:off x="3533775" y="550863"/>
            <a:ext cx="6042025" cy="1076325"/>
            <a:chOff x="825" y="663"/>
            <a:chExt cx="5867" cy="1694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1" name="文本框 9"/>
            <p:cNvSpPr txBox="1"/>
            <p:nvPr/>
          </p:nvSpPr>
          <p:spPr>
            <a:xfrm>
              <a:off x="825" y="663"/>
              <a:ext cx="5867" cy="16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二、跨境电商与国内电商的区别</a:t>
              </a: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07" name="矩形 2"/>
          <p:cNvSpPr/>
          <p:nvPr/>
        </p:nvSpPr>
        <p:spPr>
          <a:xfrm>
            <a:off x="996950" y="1168400"/>
            <a:ext cx="10221913" cy="50130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indent="-409575"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交易主体的差异：</a:t>
            </a: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跨境电商的交易主体是</a:t>
            </a:r>
            <a:endParaRPr lang="zh-CN" altLang="en-US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一方在境内，另一方在境外。不同国家和</a:t>
            </a:r>
            <a:r>
              <a:rPr lang="zh-CN" altLang="en-US" sz="2400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地区的消费</a:t>
            </a:r>
            <a:endParaRPr lang="zh-CN" altLang="en-US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群体在文化心理、生活习俗、消费行为上有差异</a:t>
            </a:r>
            <a:r>
              <a:rPr lang="zh-CN" altLang="en-US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。</a:t>
            </a:r>
            <a:endParaRPr lang="zh-CN" altLang="en-US" sz="24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09575" indent="-409575"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业务环节的差异：</a:t>
            </a: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跨境电商实际上是国际贸易。</a:t>
            </a:r>
            <a:endParaRPr lang="zh-CN" altLang="en-US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因此，相比于国内电商，跨境电商的业务环节更加复杂，</a:t>
            </a:r>
            <a:endParaRPr lang="zh-CN" altLang="en-US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需要经历海关通关、检验检疫、外汇结算、出口退税、</a:t>
            </a:r>
            <a:endParaRPr lang="zh-CN" altLang="en-US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en-US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进口征税等环节</a:t>
            </a:r>
            <a:r>
              <a:rPr lang="zh-CN" altLang="en-US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。</a:t>
            </a:r>
            <a:endParaRPr lang="zh-CN" altLang="en-US" sz="24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09575" indent="-409575"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适用规则的差异</a:t>
            </a:r>
            <a:r>
              <a:rPr lang="en-US" altLang="zh-CN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zh-CN" altLang="zh-CN" sz="24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</a:t>
            </a:r>
            <a:r>
              <a:rPr lang="zh-CN" altLang="zh-CN" sz="2400" strike="noStrike" noProof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知识产权</a:t>
            </a:r>
            <a:r>
              <a:rPr lang="zh-CN" altLang="zh-CN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、关税细则、政策等。</a:t>
            </a:r>
            <a:endParaRPr lang="zh-CN" altLang="zh-CN" sz="2400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</a:pPr>
            <a:r>
              <a:rPr lang="zh-CN" altLang="zh-CN" sz="2400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</a:t>
            </a:r>
            <a:endParaRPr lang="zh-CN" altLang="en-US" sz="2400" b="1" strike="noStrike" noProof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355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975" y="1481138"/>
            <a:ext cx="2125663" cy="126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875" y="3125788"/>
            <a:ext cx="1946275" cy="122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图片 2" descr="Fingerlings指尖猴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588" y="4594225"/>
            <a:ext cx="1946275" cy="1227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9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8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38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4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44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8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4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  <p:bldP spid="20" grpId="1"/>
      <p:bldP spid="20" grpId="2"/>
      <p:bldP spid="51207" grpId="0"/>
      <p:bldP spid="5120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组合 8"/>
          <p:cNvGrpSpPr/>
          <p:nvPr/>
        </p:nvGrpSpPr>
        <p:grpSpPr>
          <a:xfrm>
            <a:off x="3533775" y="550863"/>
            <a:ext cx="6042025" cy="1568450"/>
            <a:chOff x="825" y="663"/>
            <a:chExt cx="5867" cy="2468"/>
          </a:xfrm>
        </p:grpSpPr>
        <p:sp>
          <p:nvSpPr>
            <p:cNvPr id="22" name="ïṥľíḋe"/>
            <p:cNvSpPr/>
            <p:nvPr/>
          </p:nvSpPr>
          <p:spPr>
            <a:xfrm>
              <a:off x="1241" y="1635"/>
              <a:ext cx="5270" cy="145"/>
            </a:xfrm>
            <a:prstGeom prst="homePlat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25000" lnSpcReduction="20000"/>
            </a:bodyPr>
            <a:lstStyle/>
            <a:p>
              <a:pPr algn="ctr" fontAlgn="auto"/>
              <a:endParaRPr lang="zh-CN" altLang="en-US" sz="1400" b="1" strike="noStrike" noProof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579" name="文本框 9"/>
            <p:cNvSpPr txBox="1"/>
            <p:nvPr/>
          </p:nvSpPr>
          <p:spPr>
            <a:xfrm>
              <a:off x="825" y="663"/>
              <a:ext cx="5867" cy="24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1C4885"/>
                  </a:solidFill>
                  <a:latin typeface="微软雅黑" panose="020B0503020204020204" charset="-122"/>
                  <a:ea typeface="微软雅黑" panose="020B0503020204020204" charset="-122"/>
                  <a:sym typeface="等线" charset="-122"/>
                </a:rPr>
                <a:t>三、跨境电商与传统贸易的区别</a:t>
              </a:r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  <a:p>
              <a:pPr algn="ctr"/>
              <a:endParaRPr lang="zh-CN" altLang="en-US" sz="3200" b="1" dirty="0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sym typeface="等线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3513" y="190500"/>
            <a:ext cx="11887200" cy="6477000"/>
          </a:xfrm>
          <a:prstGeom prst="rect">
            <a:avLst/>
          </a:prstGeom>
          <a:noFill/>
          <a:ln w="28575" cmpd="sng">
            <a:solidFill>
              <a:srgbClr val="1C48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0" name="iṣḻîḑé"/>
          <p:cNvSpPr txBox="1"/>
          <p:nvPr/>
        </p:nvSpPr>
        <p:spPr>
          <a:xfrm>
            <a:off x="11196319" y="486410"/>
            <a:ext cx="542291" cy="45085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55000" lnSpcReduction="20000"/>
          </a:bodyPr>
          <a:lstStyle/>
          <a:p>
            <a:pPr fontAlgn="auto"/>
            <a:r>
              <a:rPr lang="en-US" sz="4800" noProof="1">
                <a:solidFill>
                  <a:srgbClr val="1C488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endParaRPr lang="en-US" sz="4800" noProof="1">
              <a:solidFill>
                <a:srgbClr val="1C488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606" name="矩形 2"/>
          <p:cNvSpPr/>
          <p:nvPr/>
        </p:nvSpPr>
        <p:spPr>
          <a:xfrm>
            <a:off x="996950" y="1168400"/>
            <a:ext cx="10221913" cy="4522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09575" indent="-409575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1） 跨境电商交易的多边化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（2） 跨境电商交易的去中间化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（3） 跨境电商交易的高频率化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大批量、少批次、品种少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小批量、多频次、多品种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）  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集装箱--小件快运，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预计未来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8-10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年，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中国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天就能产生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10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亿包裹，其中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15%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以上是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跨境包裹）</a:t>
            </a:r>
          </a:p>
          <a:p>
            <a:pPr marL="409575" indent="-409575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（4） 跨境电商交易的数据化      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等线" charset="-122"/>
            </a:endParaRPr>
          </a:p>
        </p:txBody>
      </p:sp>
      <p:pic>
        <p:nvPicPr>
          <p:cNvPr id="256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762" y="1318332"/>
            <a:ext cx="3143250" cy="1693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88" y="4146550"/>
            <a:ext cx="2081212" cy="135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/>
      <p:bldP spid="20" grpId="1"/>
      <p:bldP spid="20" grpId="2"/>
      <p:bldP spid="25606" grpId="0"/>
      <p:bldP spid="2560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1,&quot;width&quot;:595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17777"/>
        </a:solidFill>
        <a:ln w="9525">
          <a:solidFill>
            <a:schemeClr val="tx1"/>
          </a:solidFill>
          <a:bevel/>
        </a:ln>
      </a:spPr>
      <a:bodyPr/>
      <a:lstStyle>
        <a:defPPr eaLnBrk="1" hangingPunct="1">
          <a:defRPr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2047</Words>
  <Application>Microsoft Office PowerPoint</Application>
  <PresentationFormat>宽屏</PresentationFormat>
  <Paragraphs>155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 Unicode MS</vt:lpstr>
      <vt:lpstr>等线</vt:lpstr>
      <vt:lpstr>等线 Light</vt:lpstr>
      <vt:lpstr>宋体</vt:lpstr>
      <vt:lpstr>微软雅黑</vt:lpstr>
      <vt:lpstr>Arial</vt:lpstr>
      <vt:lpstr>Calibri</vt:lpstr>
      <vt:lpstr>Century Gothic</vt:lpstr>
      <vt:lpstr>Impact</vt:lpstr>
      <vt:lpstr>Segoe UI Light</vt:lpstr>
      <vt:lpstr>Times New Roman</vt:lpstr>
      <vt:lpstr>Wingdings</vt:lpstr>
      <vt:lpstr>Office 主题​​</vt:lpstr>
      <vt:lpstr>Office 主题</vt:lpstr>
      <vt:lpstr>1_Office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lidong</cp:lastModifiedBy>
  <cp:revision>831</cp:revision>
  <dcterms:created xsi:type="dcterms:W3CDTF">2016-06-13T14:06:00Z</dcterms:created>
  <dcterms:modified xsi:type="dcterms:W3CDTF">2023-03-02T09:51:25Z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93BE41705E0140F48161C0328095329D</vt:lpwstr>
  </property>
</Properties>
</file>